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4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70" r:id="rId4"/>
    <p:sldId id="267" r:id="rId5"/>
    <p:sldId id="268" r:id="rId6"/>
    <p:sldId id="274" r:id="rId7"/>
    <p:sldId id="277" r:id="rId8"/>
    <p:sldId id="276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9" autoAdjust="0"/>
    <p:restoredTop sz="94884"/>
  </p:normalViewPr>
  <p:slideViewPr>
    <p:cSldViewPr>
      <p:cViewPr varScale="1">
        <p:scale>
          <a:sx n="99" d="100"/>
          <a:sy n="99" d="100"/>
        </p:scale>
        <p:origin x="13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7" Type="http://schemas.openxmlformats.org/officeDocument/2006/relationships/slide" Target="slides/slide6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10382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291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731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Especially,</a:t>
            </a:r>
            <a:r>
              <a:rPr lang="en-US" altLang="ko-KR" sz="1200" baseline="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w</a:t>
            </a: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ith ITU Academia Membership Program, you can </a:t>
            </a:r>
          </a:p>
          <a:p>
            <a:pPr lvl="0">
              <a:buFont typeface="Arial" pitchFamily="34" charset="0"/>
              <a:buChar char="•"/>
            </a:pPr>
            <a:endParaRPr lang="en-US" altLang="ko-KR" sz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Make intellectual contributions by submitting papers, producing joint publications and speaking at ITU events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Contribute to ITU case studies, articles and projects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Network with other academia, governments and ICT companies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Provide international internships for your top students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Be involved in training activities and offer technical consulting services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Get discounts on world-leading statistical databases and publications.</a:t>
            </a:r>
          </a:p>
          <a:p>
            <a:pPr lvl="0">
              <a:buFont typeface="Arial" pitchFamily="34" charset="0"/>
              <a:buNone/>
            </a:pPr>
            <a:endParaRPr lang="en-US" altLang="ko-KR" sz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 lvl="0">
              <a:buFont typeface="Arial" pitchFamily="34" charset="0"/>
              <a:buNone/>
            </a:pPr>
            <a:r>
              <a:rPr lang="en-US" altLang="ko-KR" sz="1200" dirty="0" smtClean="0">
                <a:latin typeface="Arial Narrow" pitchFamily="34" charset="0"/>
              </a:rPr>
              <a:t>Institutions in developing countries</a:t>
            </a:r>
            <a:r>
              <a:rPr lang="en-US" altLang="ko-KR" sz="1200" baseline="0" dirty="0" smtClean="0">
                <a:latin typeface="Arial Narrow" pitchFamily="34" charset="0"/>
              </a:rPr>
              <a:t> is </a:t>
            </a:r>
            <a:r>
              <a:rPr lang="en-US" altLang="ko-KR" sz="18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CHF 2,000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/year</a:t>
            </a:r>
            <a:r>
              <a:rPr lang="en-US" altLang="ko-KR" sz="1200" b="1" baseline="0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altLang="ko-KR" sz="1200" b="0" baseline="0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and </a:t>
            </a:r>
            <a:r>
              <a:rPr lang="en-US" altLang="ko-KR" sz="1200" dirty="0" smtClean="0">
                <a:latin typeface="Arial Narrow" pitchFamily="34" charset="0"/>
              </a:rPr>
              <a:t>Institutions from developed countrie</a:t>
            </a:r>
            <a:r>
              <a:rPr lang="en-US" altLang="ko-KR" sz="1200" baseline="0" dirty="0" smtClean="0">
                <a:latin typeface="Arial Narrow" pitchFamily="34" charset="0"/>
              </a:rPr>
              <a:t>s is </a:t>
            </a:r>
            <a:r>
              <a:rPr lang="en-US" altLang="ko-KR" sz="18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CHF 4,000</a:t>
            </a:r>
            <a:r>
              <a:rPr lang="en-US" altLang="ko-KR" sz="12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/year</a:t>
            </a:r>
            <a:r>
              <a:rPr lang="en-US" altLang="ko-KR" sz="1200" b="1" baseline="0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altLang="ko-KR" sz="1200" b="0" baseline="0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only.</a:t>
            </a:r>
            <a:endParaRPr lang="en-US" altLang="ko-KR" sz="1200" b="0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/>
          <a:lstStyle/>
          <a:p>
            <a:fld id="{F37715CE-D539-844B-BDCF-B6468A81E6F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0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754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52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00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3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113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39657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20558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88759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1410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1404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1398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1393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1387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1381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39657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20558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88759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1410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1404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1398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1393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1387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1381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65057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45958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11415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26802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2674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26688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26632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2657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2651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65057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45958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11415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26802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2674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26688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26632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2657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2651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90457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7135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12685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39502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39445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39388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39332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39276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39219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90457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7135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12685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39502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39445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39388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39332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39276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39219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39657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20558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88759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1410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1404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1398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1393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1387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1381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9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9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9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39657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20558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88759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1410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1404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1398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1393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1387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1381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857" marR="0" lvl="0" indent="-139657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858" marR="0" lvl="1" indent="-120558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859" marR="0" lvl="2" indent="-88759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002" marR="0" lvl="3" indent="-11410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146" marR="0" lvl="4" indent="-11404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289" marR="0" lvl="5" indent="-113988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433" marR="0" lvl="6" indent="-113932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576" marR="0" lvl="7" indent="-113875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5719" marR="0" lvl="8" indent="-11381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4" marR="0" lvl="1" indent="-1264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87" marR="0" lvl="2" indent="-1258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1" marR="0" lvl="3" indent="-125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74" marR="0" lvl="4" indent="-1247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17" marR="0" lvl="5" indent="-1241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861" marR="0" lvl="6" indent="-123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004" marR="0" lvl="7" indent="-1230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148" marR="0" lvl="8" indent="-122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s-E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3.jpeg"/><Relationship Id="rId6" Type="http://schemas.openxmlformats.org/officeDocument/2006/relationships/hyperlink" Target="mailto:msukenik@modernizacion.gob.ar" TargetMode="External"/><Relationship Id="rId1" Type="http://schemas.openxmlformats.org/officeDocument/2006/relationships/themeOverride" Target="../theme/themeOverride1.xml"/><Relationship Id="rId2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://www.hilton.com/en/hi/groups/personalized/B/BUEHIHH-GITUD-20171006/index.jhtml?WT.mc_id=POG" TargetMode="External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3.jpeg"/><Relationship Id="rId5" Type="http://schemas.openxmlformats.org/officeDocument/2006/relationships/image" Target="../media/image6.png"/><Relationship Id="rId6" Type="http://schemas.openxmlformats.org/officeDocument/2006/relationships/hyperlink" Target="https://www.itu.int/en/ITU-D/Conferences/WTDC/WTDC17/Pages/item.aspx?ItemID=350" TargetMode="External"/><Relationship Id="rId7" Type="http://schemas.openxmlformats.org/officeDocument/2006/relationships/hyperlink" Target="https://www.itu.int/en/ITU-D/Conferences/WTDC/WTDC17/Pages/item.aspx?ItemID=412" TargetMode="External"/><Relationship Id="rId8" Type="http://schemas.openxmlformats.org/officeDocument/2006/relationships/hyperlink" Target="http://www.aa2000.com.ar/ezeiza" TargetMode="External"/><Relationship Id="rId9" Type="http://schemas.openxmlformats.org/officeDocument/2006/relationships/hyperlink" Target="https://turismo.buenosaires.gob.ar/en/article/buenos-aires-city-guide" TargetMode="External"/><Relationship Id="rId10" Type="http://schemas.openxmlformats.org/officeDocument/2006/relationships/hyperlink" Target="https://www.itu.int/en/ITU-D/Conferences/WTDC/WTDC17/Pages/default.aspx" TargetMode="External"/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3.jpeg"/><Relationship Id="rId5" Type="http://schemas.openxmlformats.org/officeDocument/2006/relationships/image" Target="../media/image7.png"/><Relationship Id="rId6" Type="http://schemas.openxmlformats.org/officeDocument/2006/relationships/hyperlink" Target="http://www.migraciones.gov.ar/accesible/indexA.php?visas#M" TargetMode="External"/><Relationship Id="rId7" Type="http://schemas.openxmlformats.org/officeDocument/2006/relationships/hyperlink" Target="http://www.mrecic.gov.ar/representaciones" TargetMode="External"/><Relationship Id="rId8" Type="http://schemas.openxmlformats.org/officeDocument/2006/relationships/image" Target="../media/image6.png"/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msukenik@modernizacion.gob.ar" TargetMode="External"/><Relationship Id="rId5" Type="http://schemas.openxmlformats.org/officeDocument/2006/relationships/hyperlink" Target="mailto:mperezaraujo@modernizacion.gob.ar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7058346" y="986319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8330" y="2923853"/>
            <a:ext cx="3507339" cy="853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725777" y="1879434"/>
            <a:ext cx="3399182" cy="369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Dependencia Organizadora</a:t>
            </a:r>
          </a:p>
        </p:txBody>
      </p:sp>
      <p:sp>
        <p:nvSpPr>
          <p:cNvPr id="91" name="Shape 91"/>
          <p:cNvSpPr/>
          <p:nvPr/>
        </p:nvSpPr>
        <p:spPr>
          <a:xfrm>
            <a:off x="711564" y="3375235"/>
            <a:ext cx="2132872" cy="923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82303" y="6036923"/>
            <a:ext cx="2213256" cy="538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36" name="Picture 4" descr="logo WTD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676402"/>
            <a:ext cx="6096000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9906" y="690426"/>
            <a:ext cx="43521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01</a:t>
            </a:r>
            <a:endParaRPr lang="en-US" sz="17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3143240" y="1300154"/>
            <a:ext cx="3071834" cy="914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Minister</a:t>
            </a:r>
            <a:r>
              <a:rPr lang="es-AR" sz="1500" b="1" cap="all" dirty="0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of </a:t>
            </a:r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Modernization</a:t>
            </a:r>
            <a:endParaRPr lang="es-AR" dirty="0" smtClean="0"/>
          </a:p>
          <a:p>
            <a:pPr algn="ctr"/>
            <a:r>
              <a:rPr lang="es-AR" b="1" dirty="0" smtClean="0"/>
              <a:t>Mr. Andrés Ibarra</a:t>
            </a:r>
            <a:endParaRPr lang="es-AR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928794" y="2643182"/>
            <a:ext cx="3500462" cy="914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Secretary</a:t>
            </a:r>
            <a:r>
              <a:rPr lang="es-AR" sz="1500" b="1" cap="all" dirty="0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of </a:t>
            </a:r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es-AR" sz="1500" b="1" cap="all" dirty="0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and </a:t>
            </a:r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Communication</a:t>
            </a:r>
            <a:r>
              <a:rPr lang="es-AR" sz="1500" b="1" cap="all" dirty="0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Technologies</a:t>
            </a:r>
            <a:endParaRPr lang="es-AR" dirty="0" smtClean="0"/>
          </a:p>
          <a:p>
            <a:pPr algn="ctr"/>
            <a:r>
              <a:rPr lang="es-AR" b="1" dirty="0" smtClean="0"/>
              <a:t>Mr. Héctor Huici  </a:t>
            </a:r>
            <a:endParaRPr lang="es-AR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5143504" y="3857628"/>
            <a:ext cx="3357586" cy="914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Undersecretary</a:t>
            </a:r>
            <a:r>
              <a:rPr lang="es-AR" sz="1500" b="1" cap="all" dirty="0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 of </a:t>
            </a:r>
            <a:r>
              <a:rPr lang="es-AR" sz="1500" b="1" cap="all" dirty="0" err="1" smtClean="0">
                <a:solidFill>
                  <a:schemeClr val="bg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Regulation</a:t>
            </a:r>
            <a:endParaRPr lang="es-AR" sz="1500" b="1" cap="all" dirty="0" smtClean="0">
              <a:solidFill>
                <a:schemeClr val="bg1"/>
              </a:solidFill>
              <a:latin typeface="Arial Narrow" pitchFamily="34" charset="0"/>
              <a:ea typeface="Calibri"/>
              <a:cs typeface="Calibri"/>
              <a:sym typeface="Calibri"/>
            </a:endParaRPr>
          </a:p>
          <a:p>
            <a:pPr algn="ctr"/>
            <a:r>
              <a:rPr lang="es-AR" sz="1600" u="sng" dirty="0" smtClean="0"/>
              <a:t>WTDC-17 </a:t>
            </a:r>
            <a:r>
              <a:rPr lang="es-AR" sz="1600" u="sng" dirty="0" err="1" smtClean="0"/>
              <a:t>Chairman</a:t>
            </a:r>
            <a:endParaRPr lang="es-AR" sz="1500" b="1" cap="all" dirty="0" smtClean="0">
              <a:solidFill>
                <a:schemeClr val="bg1"/>
              </a:solidFill>
              <a:latin typeface="Arial Narrow" pitchFamily="34" charset="0"/>
              <a:ea typeface="Calibri"/>
              <a:cs typeface="Calibri"/>
              <a:sym typeface="Calibri"/>
            </a:endParaRPr>
          </a:p>
          <a:p>
            <a:pPr algn="ctr"/>
            <a:r>
              <a:rPr lang="es-AR" b="1" dirty="0" smtClean="0"/>
              <a:t> Mr. Oscar González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785786" y="4643446"/>
            <a:ext cx="407196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5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WTDC-17 General </a:t>
            </a:r>
            <a:r>
              <a:rPr lang="es-AR" sz="15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Coordinator</a:t>
            </a:r>
            <a:endParaRPr lang="es-AR" b="1" dirty="0" smtClean="0">
              <a:solidFill>
                <a:srgbClr val="0070C0"/>
              </a:solidFill>
            </a:endParaRPr>
          </a:p>
          <a:p>
            <a:pPr algn="ctr"/>
            <a:r>
              <a:rPr lang="es-AR" b="1" dirty="0" smtClean="0">
                <a:solidFill>
                  <a:srgbClr val="0070C0"/>
                </a:solidFill>
              </a:rPr>
              <a:t> Miss María Victoria Sukenik</a:t>
            </a:r>
          </a:p>
          <a:p>
            <a:pPr algn="ctr"/>
            <a:r>
              <a:rPr lang="es-AR" dirty="0" smtClean="0">
                <a:solidFill>
                  <a:schemeClr val="bg1"/>
                </a:solidFill>
                <a:hlinkClick r:id="rId6"/>
              </a:rPr>
              <a:t>msukenik@modernizacion.gob.ar</a:t>
            </a:r>
            <a:r>
              <a:rPr lang="es-AR" dirty="0" smtClean="0">
                <a:solidFill>
                  <a:schemeClr val="bg1"/>
                </a:solidFill>
              </a:rPr>
              <a:t> 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3" name="8 Título"/>
          <p:cNvSpPr>
            <a:spLocks noGrp="1"/>
          </p:cNvSpPr>
          <p:nvPr>
            <p:ph type="title"/>
          </p:nvPr>
        </p:nvSpPr>
        <p:spPr>
          <a:xfrm>
            <a:off x="214282" y="714356"/>
            <a:ext cx="8643998" cy="571504"/>
          </a:xfrm>
        </p:spPr>
        <p:txBody>
          <a:bodyPr/>
          <a:lstStyle/>
          <a:p>
            <a:pPr algn="l"/>
            <a:r>
              <a:rPr lang="es-AR" sz="3000" b="1" dirty="0" smtClean="0">
                <a:solidFill>
                  <a:srgbClr val="0070C0"/>
                </a:solidFill>
                <a:latin typeface="Arial Narrow" pitchFamily="34" charset="0"/>
              </a:rPr>
              <a:t>ARGENTINA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1509860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-5342576" y="4514276"/>
            <a:ext cx="7577700" cy="47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F7F7F"/>
              </a:buClr>
              <a:buSzPct val="25000"/>
              <a:buFont typeface="Arial"/>
              <a:buNone/>
            </a:pPr>
            <a:r>
              <a:rPr lang="es-E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Bloque de texto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1373748" y="129325"/>
            <a:ext cx="27276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1091921" y="1088400"/>
            <a:ext cx="6268500" cy="47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1056555" y="1718523"/>
            <a:ext cx="6675900" cy="595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endParaRPr lang="es-ES"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1139866" y="5177873"/>
            <a:ext cx="556500" cy="27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8420115" y="114804"/>
            <a:ext cx="4773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WTDC-17: </a:t>
            </a:r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Venue</a:t>
            </a:r>
            <a:endParaRPr lang="es-AR" sz="4000" b="1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>
          <a:xfrm>
            <a:off x="357158" y="1814514"/>
            <a:ext cx="4114800" cy="197167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s-AR" sz="2000" b="1" cap="all" dirty="0" smtClean="0">
                <a:latin typeface="Arial Narrow" pitchFamily="34" charset="0"/>
              </a:rPr>
              <a:t>Hilton Buenos Aires</a:t>
            </a:r>
          </a:p>
          <a:p>
            <a:pPr algn="just">
              <a:buNone/>
            </a:pPr>
            <a:r>
              <a:rPr lang="es-AR" sz="2000" u="sng" dirty="0" err="1" smtClean="0">
                <a:latin typeface="Arial Narrow" pitchFamily="34" charset="0"/>
              </a:rPr>
              <a:t>Address</a:t>
            </a:r>
            <a:r>
              <a:rPr lang="es-AR" sz="2000" dirty="0" smtClean="0">
                <a:latin typeface="Arial Narrow" pitchFamily="34" charset="0"/>
              </a:rPr>
              <a:t>: </a:t>
            </a:r>
            <a:r>
              <a:rPr lang="es-AR" sz="2000" dirty="0" err="1" smtClean="0"/>
              <a:t>Av</a:t>
            </a:r>
            <a:r>
              <a:rPr lang="es-AR" sz="2000" dirty="0" smtClean="0"/>
              <a:t> </a:t>
            </a:r>
            <a:r>
              <a:rPr lang="es-AR" sz="2000" dirty="0" err="1" smtClean="0"/>
              <a:t>Macacha</a:t>
            </a:r>
            <a:r>
              <a:rPr lang="es-AR" sz="2000" dirty="0" smtClean="0"/>
              <a:t> </a:t>
            </a:r>
            <a:r>
              <a:rPr lang="es-AR" sz="2000" dirty="0" err="1" smtClean="0"/>
              <a:t>Guemes</a:t>
            </a:r>
            <a:r>
              <a:rPr lang="es-AR" sz="2000" dirty="0" smtClean="0"/>
              <a:t> 351</a:t>
            </a:r>
          </a:p>
          <a:p>
            <a:pPr algn="just">
              <a:buNone/>
            </a:pPr>
            <a:r>
              <a:rPr lang="es-AR" sz="2000" dirty="0" smtClean="0"/>
              <a:t>Buenos Aires, Argentina.</a:t>
            </a:r>
          </a:p>
          <a:p>
            <a:pPr algn="just">
              <a:buNone/>
            </a:pPr>
            <a:r>
              <a:rPr lang="es-AR" sz="2000" dirty="0" smtClean="0">
                <a:hlinkClick r:id="rId4"/>
              </a:rPr>
              <a:t>www.hilton.com </a:t>
            </a:r>
            <a:endParaRPr lang="es-AR" sz="2000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es-AR" dirty="0" smtClean="0">
                <a:latin typeface="Arial Narrow" pitchFamily="34" charset="0"/>
              </a:rPr>
              <a:t> </a:t>
            </a:r>
          </a:p>
        </p:txBody>
      </p:sp>
      <p:pic>
        <p:nvPicPr>
          <p:cNvPr id="14338" name="Picture 2" descr="Hilton Buenos Aires Hotel - Lobb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105386"/>
            <a:ext cx="3832381" cy="2038258"/>
          </a:xfrm>
          <a:prstGeom prst="rect">
            <a:avLst/>
          </a:prstGeom>
          <a:noFill/>
        </p:spPr>
      </p:pic>
      <p:pic>
        <p:nvPicPr>
          <p:cNvPr id="14340" name="Picture 4" descr="Hilton Buenos Aires Hotel - Exterior View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52411" y="1795475"/>
            <a:ext cx="3877307" cy="2062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1373748" y="129325"/>
            <a:ext cx="27276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1091921" y="1088400"/>
            <a:ext cx="6268500" cy="47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1056555" y="1718523"/>
            <a:ext cx="6675900" cy="595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endParaRPr lang="es-ES"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1139866" y="5177873"/>
            <a:ext cx="556500" cy="27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1032521" y="2593980"/>
            <a:ext cx="6839100" cy="163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s-ES" sz="20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8420115" y="114804"/>
            <a:ext cx="4773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General </a:t>
            </a:r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Information</a:t>
            </a:r>
            <a:endParaRPr lang="es-AR" sz="4000" b="1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Arial Narrow" panose="020B0606020202030204" pitchFamily="34" charset="0"/>
                <a:cs typeface="Myriad Pro Cond"/>
              </a:rPr>
              <a:t>		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Arial Narrow" panose="020B0606020202030204" pitchFamily="34" charset="0"/>
                <a:cs typeface="Myriad Pro Cond"/>
              </a:rPr>
              <a:t>		</a:t>
            </a:r>
            <a:endParaRPr lang="es-AR" dirty="0" smtClean="0"/>
          </a:p>
        </p:txBody>
      </p:sp>
      <p:sp>
        <p:nvSpPr>
          <p:cNvPr id="16" name="15 CuadroTexto"/>
          <p:cNvSpPr txBox="1"/>
          <p:nvPr/>
        </p:nvSpPr>
        <p:spPr>
          <a:xfrm>
            <a:off x="857224" y="1714488"/>
            <a:ext cx="7912744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Hotel </a:t>
            </a:r>
            <a:r>
              <a:rPr lang="es-AR" sz="2000" b="1" cap="all" dirty="0" err="1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accommodation</a:t>
            </a: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&amp; </a:t>
            </a:r>
            <a:r>
              <a:rPr lang="es-AR" sz="2000" b="1" cap="all" dirty="0" err="1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booking</a:t>
            </a: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:</a:t>
            </a:r>
          </a:p>
          <a:p>
            <a:r>
              <a:rPr lang="es-AR" dirty="0" smtClean="0">
                <a:hlinkClick r:id="rId6"/>
              </a:rPr>
              <a:t>https://www.itu.int/en/ITU-D/Conferences/WTDC/WTDC17/Pages/item.aspx?ItemID=350</a:t>
            </a:r>
            <a:endParaRPr lang="es-AR" dirty="0" smtClean="0"/>
          </a:p>
          <a:p>
            <a:endParaRPr lang="es-AR" dirty="0" smtClean="0"/>
          </a:p>
          <a:p>
            <a:pPr>
              <a:buBlip>
                <a:blip r:embed="rId5"/>
              </a:buBlip>
            </a:pP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AR" sz="2000" b="1" cap="all" dirty="0" err="1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Airports</a:t>
            </a: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:</a:t>
            </a:r>
          </a:p>
          <a:p>
            <a:r>
              <a:rPr lang="es-AR" dirty="0" smtClean="0">
                <a:hlinkClick r:id="rId7"/>
              </a:rPr>
              <a:t>https://www.itu.int/en/ITU-D/Conferences/WTDC/WTDC17/Pages/item.aspx?ItemID=412</a:t>
            </a:r>
            <a:endParaRPr lang="es-AR" dirty="0" smtClean="0"/>
          </a:p>
          <a:p>
            <a:endParaRPr lang="es-AR" dirty="0" smtClean="0"/>
          </a:p>
          <a:p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Buenos Aires International </a:t>
            </a:r>
            <a:r>
              <a:rPr lang="es-AR" sz="2000" b="1" cap="all" dirty="0" err="1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Airport</a:t>
            </a: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“Ministro Pistarini (</a:t>
            </a:r>
            <a:r>
              <a:rPr lang="es-AR" sz="2000" b="1" cap="all" dirty="0" err="1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Ezeiza</a:t>
            </a: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)”</a:t>
            </a:r>
          </a:p>
          <a:p>
            <a:r>
              <a:rPr lang="es-AR" dirty="0" smtClean="0">
                <a:hlinkClick r:id="rId8"/>
              </a:rPr>
              <a:t>http://www.aa2000.com.ar/ezeiza</a:t>
            </a:r>
            <a:r>
              <a:rPr lang="es-AR" dirty="0" smtClean="0"/>
              <a:t> </a:t>
            </a:r>
          </a:p>
          <a:p>
            <a:endParaRPr lang="es-AR" dirty="0" smtClean="0"/>
          </a:p>
          <a:p>
            <a:pPr>
              <a:buBlip>
                <a:blip r:embed="rId5"/>
              </a:buBlip>
            </a:pPr>
            <a:r>
              <a:rPr lang="es-AR" sz="2000" b="1" cap="all" dirty="0" smtClean="0">
                <a:solidFill>
                  <a:schemeClr val="dk1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BUENOS AIRES CITY</a:t>
            </a:r>
          </a:p>
          <a:p>
            <a:r>
              <a:rPr lang="es-AR" dirty="0" smtClean="0">
                <a:hlinkClick r:id="rId9"/>
              </a:rPr>
              <a:t>https://turismo.buenosaires.gob.ar/en/article/buenos-aires-city-guide</a:t>
            </a:r>
            <a:r>
              <a:rPr lang="es-AR" dirty="0" smtClean="0"/>
              <a:t> 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71472" y="5077438"/>
            <a:ext cx="8283037" cy="92333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All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relevant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for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WTDC-17 </a:t>
            </a:r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is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  <a:r>
              <a:rPr lang="es-AR" sz="2000" b="1" cap="all" dirty="0" err="1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available</a:t>
            </a:r>
            <a:r>
              <a:rPr lang="es-AR" sz="2000" b="1" cap="all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in ITU Web page</a:t>
            </a:r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: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  <a:hlinkClick r:id="rId10"/>
              </a:rPr>
              <a:t>https://www.itu.int/en/ITU-D/Conferences/WTDC/WTDC17/Pages/default.aspx</a:t>
            </a:r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  <a:ea typeface="Calibri"/>
                <a:cs typeface="Calibri"/>
                <a:sym typeface="Calibri"/>
              </a:rPr>
              <a:t> </a:t>
            </a:r>
          </a:p>
          <a:p>
            <a:endParaRPr lang="es-AR"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-5342576" y="4514276"/>
            <a:ext cx="7577700" cy="47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F7F7F"/>
              </a:buClr>
              <a:buSzPct val="25000"/>
              <a:buFont typeface="Arial"/>
              <a:buNone/>
            </a:pPr>
            <a:r>
              <a:rPr lang="es-E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Bloque de texto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1373748" y="129325"/>
            <a:ext cx="27276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1091921" y="1088400"/>
            <a:ext cx="6268500" cy="47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1056555" y="1718523"/>
            <a:ext cx="6675900" cy="595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endParaRPr lang="es-ES"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1139866" y="5177873"/>
            <a:ext cx="556500" cy="27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1032521" y="2593980"/>
            <a:ext cx="6839100" cy="163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s-ES" sz="20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8420115" y="114804"/>
            <a:ext cx="477300" cy="26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ES" sz="11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Visas </a:t>
            </a:r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requirements</a:t>
            </a:r>
            <a:endParaRPr lang="es-AR" sz="4000" b="1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229600" cy="4697427"/>
          </a:xfrm>
        </p:spPr>
        <p:txBody>
          <a:bodyPr/>
          <a:lstStyle/>
          <a:p>
            <a:pPr>
              <a:buBlip>
                <a:blip r:embed="rId5"/>
              </a:buBlip>
            </a:pPr>
            <a:r>
              <a:rPr lang="es-AR" sz="2000" b="1" cap="all" dirty="0" smtClean="0">
                <a:latin typeface="Arial Narrow" pitchFamily="34" charset="0"/>
              </a:rPr>
              <a:t> visas </a:t>
            </a:r>
            <a:r>
              <a:rPr lang="es-AR" sz="2000" b="1" cap="all" dirty="0" err="1" smtClean="0">
                <a:latin typeface="Arial Narrow" pitchFamily="34" charset="0"/>
              </a:rPr>
              <a:t>requirements</a:t>
            </a:r>
            <a:r>
              <a:rPr lang="es-AR" sz="2000" b="1" cap="all" dirty="0" smtClean="0">
                <a:latin typeface="Arial Narrow" pitchFamily="34" charset="0"/>
              </a:rPr>
              <a:t> </a:t>
            </a:r>
            <a:r>
              <a:rPr lang="es-AR" sz="2000" b="1" cap="all" dirty="0" err="1" smtClean="0">
                <a:latin typeface="Arial Narrow" pitchFamily="34" charset="0"/>
              </a:rPr>
              <a:t>for</a:t>
            </a:r>
            <a:r>
              <a:rPr lang="es-AR" sz="2000" b="1" cap="all" dirty="0" smtClean="0">
                <a:latin typeface="Arial Narrow" pitchFamily="34" charset="0"/>
              </a:rPr>
              <a:t> Argentina </a:t>
            </a:r>
            <a:r>
              <a:rPr lang="es-AR" sz="2000" b="1" cap="all" dirty="0" err="1" smtClean="0">
                <a:latin typeface="Arial Narrow" pitchFamily="34" charset="0"/>
              </a:rPr>
              <a:t>available</a:t>
            </a:r>
            <a:r>
              <a:rPr lang="es-AR" sz="2000" b="1" cap="all" dirty="0" smtClean="0">
                <a:latin typeface="Arial Narrow" pitchFamily="34" charset="0"/>
              </a:rPr>
              <a:t> in:</a:t>
            </a:r>
          </a:p>
          <a:p>
            <a:pPr>
              <a:buNone/>
            </a:pPr>
            <a:r>
              <a:rPr lang="es-AR" sz="2000" dirty="0" smtClean="0">
                <a:hlinkClick r:id="rId6"/>
              </a:rPr>
              <a:t>http://www.migraciones.gov.ar/accesible/indexA.php?visas#M</a:t>
            </a:r>
            <a:endParaRPr lang="es-AR" sz="2000" dirty="0" smtClean="0"/>
          </a:p>
          <a:p>
            <a:pPr>
              <a:buFont typeface="Arial" pitchFamily="34" charset="0"/>
              <a:buChar char="•"/>
            </a:pPr>
            <a:endParaRPr lang="es-AR" sz="2000" cap="all" dirty="0" smtClean="0">
              <a:latin typeface="Arial Narrow" pitchFamily="34" charset="0"/>
            </a:endParaRPr>
          </a:p>
          <a:p>
            <a:pPr>
              <a:buBlip>
                <a:blip r:embed="rId5"/>
              </a:buBlip>
            </a:pPr>
            <a:r>
              <a:rPr lang="es-AR" sz="2000" b="1" cap="all" dirty="0" smtClean="0">
                <a:latin typeface="Arial Narrow" pitchFamily="34" charset="0"/>
              </a:rPr>
              <a:t> </a:t>
            </a:r>
            <a:r>
              <a:rPr lang="es-AR" sz="2000" b="1" cap="all" dirty="0" err="1" smtClean="0">
                <a:latin typeface="Arial Narrow" pitchFamily="34" charset="0"/>
              </a:rPr>
              <a:t>list</a:t>
            </a:r>
            <a:r>
              <a:rPr lang="es-AR" sz="2000" b="1" cap="all" dirty="0" smtClean="0">
                <a:latin typeface="Arial Narrow" pitchFamily="34" charset="0"/>
              </a:rPr>
              <a:t> of </a:t>
            </a:r>
            <a:r>
              <a:rPr lang="es-AR" sz="2000" b="1" cap="all" dirty="0" err="1" smtClean="0">
                <a:latin typeface="Arial Narrow" pitchFamily="34" charset="0"/>
              </a:rPr>
              <a:t>Representations</a:t>
            </a:r>
            <a:r>
              <a:rPr lang="es-AR" sz="2000" b="1" cap="all" dirty="0" smtClean="0">
                <a:latin typeface="Arial Narrow" pitchFamily="34" charset="0"/>
              </a:rPr>
              <a:t> in </a:t>
            </a:r>
            <a:r>
              <a:rPr lang="es-AR" sz="2000" b="1" cap="all" dirty="0" err="1" smtClean="0">
                <a:latin typeface="Arial Narrow" pitchFamily="34" charset="0"/>
              </a:rPr>
              <a:t>each</a:t>
            </a:r>
            <a:r>
              <a:rPr lang="es-AR" sz="2000" b="1" cap="all" dirty="0" smtClean="0">
                <a:latin typeface="Arial Narrow" pitchFamily="34" charset="0"/>
              </a:rPr>
              <a:t> country, </a:t>
            </a:r>
            <a:r>
              <a:rPr lang="es-AR" sz="2000" b="1" cap="all" dirty="0" err="1" smtClean="0">
                <a:latin typeface="Arial Narrow" pitchFamily="34" charset="0"/>
              </a:rPr>
              <a:t>available</a:t>
            </a:r>
            <a:r>
              <a:rPr lang="es-AR" sz="2000" b="1" cap="all" dirty="0" smtClean="0">
                <a:latin typeface="Arial Narrow" pitchFamily="34" charset="0"/>
              </a:rPr>
              <a:t> in:</a:t>
            </a:r>
          </a:p>
          <a:p>
            <a:pPr>
              <a:buNone/>
            </a:pPr>
            <a:r>
              <a:rPr lang="es-AR" sz="2000" dirty="0" smtClean="0">
                <a:hlinkClick r:id="rId7"/>
              </a:rPr>
              <a:t>http://www.mrecic.gov.ar/representaciones</a:t>
            </a:r>
            <a:r>
              <a:rPr lang="es-AR" sz="2000" dirty="0" smtClean="0"/>
              <a:t> </a:t>
            </a:r>
          </a:p>
          <a:p>
            <a:pPr>
              <a:buNone/>
            </a:pPr>
            <a:endParaRPr lang="es-AR" sz="2000" b="1" cap="all" dirty="0" smtClean="0">
              <a:latin typeface="Arial Narrow" pitchFamily="34" charset="0"/>
            </a:endParaRPr>
          </a:p>
          <a:p>
            <a:pPr>
              <a:buBlip>
                <a:blip r:embed="rId8"/>
              </a:buBlip>
            </a:pPr>
            <a:r>
              <a:rPr lang="es-AR" sz="2000" b="1" cap="all" dirty="0" smtClean="0">
                <a:latin typeface="Arial Narrow" pitchFamily="34" charset="0"/>
              </a:rPr>
              <a:t> COUNTRIES WITH NO REPRESENTATION can APPLY FOR AN E-VISA: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/>
              <a:t>Registered participants for WTDC-17 will have to contact their corresponding Representation by e-mail and there get the instructions and requirements in order to get the e-visas.</a:t>
            </a:r>
            <a:endParaRPr lang="es-AR" sz="1800" b="1" cap="all" dirty="0" smtClean="0">
              <a:latin typeface="Arial Narrow" pitchFamily="34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/>
              <a:t>A letter from the Applicant´s Administration Authority who validates the registration to the Conference may be needed.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2000" b="1" u="sng" dirty="0" smtClean="0">
                <a:solidFill>
                  <a:srgbClr val="0070C0"/>
                </a:solidFill>
                <a:latin typeface="Arial Narrow" pitchFamily="34" charset="0"/>
              </a:rPr>
              <a:t>PLEASE INICIATE THE APPLICATION PROCESS BEFORE SEPTEMBER 22.</a:t>
            </a:r>
          </a:p>
          <a:p>
            <a:pPr lvl="1">
              <a:buNone/>
            </a:pPr>
            <a:endParaRPr lang="es-AR" sz="2000" dirty="0" smtClean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725777" y="1879434"/>
            <a:ext cx="3399182" cy="369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Dependencia Organizadora</a:t>
            </a:r>
          </a:p>
        </p:txBody>
      </p:sp>
      <p:sp>
        <p:nvSpPr>
          <p:cNvPr id="91" name="Shape 91"/>
          <p:cNvSpPr/>
          <p:nvPr/>
        </p:nvSpPr>
        <p:spPr>
          <a:xfrm>
            <a:off x="711564" y="3375235"/>
            <a:ext cx="2132872" cy="923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571472" y="2283242"/>
            <a:ext cx="8072494" cy="14315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SzPct val="25000"/>
              <a:buNone/>
            </a:pPr>
            <a:endParaRPr lang="es-ES" sz="4000" b="1" dirty="0" smtClean="0">
              <a:solidFill>
                <a:srgbClr val="0092D2"/>
              </a:solidFill>
              <a:latin typeface="Arial Narrow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82303" y="6036923"/>
            <a:ext cx="2213256" cy="53853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57224" y="1928802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Thank</a:t>
            </a:r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you</a:t>
            </a:r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!</a:t>
            </a:r>
          </a:p>
          <a:p>
            <a:pPr algn="ctr"/>
            <a:endParaRPr lang="es-AR" sz="4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Ministry</a:t>
            </a:r>
            <a:r>
              <a:rPr lang="es-AR" sz="4000" b="1" dirty="0" smtClean="0">
                <a:solidFill>
                  <a:srgbClr val="0070C0"/>
                </a:solidFill>
                <a:latin typeface="Arial Narrow" pitchFamily="34" charset="0"/>
              </a:rPr>
              <a:t> of </a:t>
            </a:r>
            <a:r>
              <a:rPr lang="es-AR" sz="4000" b="1" dirty="0" err="1" smtClean="0">
                <a:solidFill>
                  <a:srgbClr val="0070C0"/>
                </a:solidFill>
                <a:latin typeface="Arial Narrow" pitchFamily="34" charset="0"/>
              </a:rPr>
              <a:t>Modernization</a:t>
            </a:r>
            <a:endParaRPr lang="es-AR" sz="4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endParaRPr lang="es-AR" sz="2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</a:rPr>
              <a:t>WTDC-17 local </a:t>
            </a:r>
            <a:r>
              <a:rPr lang="es-AR" sz="2000" b="1" dirty="0" err="1" smtClean="0">
                <a:solidFill>
                  <a:srgbClr val="0070C0"/>
                </a:solidFill>
                <a:latin typeface="Arial Narrow" pitchFamily="34" charset="0"/>
              </a:rPr>
              <a:t>contact</a:t>
            </a:r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</a:rPr>
              <a:t>: 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  <a:hlinkClick r:id="rId4"/>
              </a:rPr>
              <a:t>msukenik@modernizacion.gob.ar</a:t>
            </a:r>
            <a:endParaRPr lang="es-AR" sz="2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es-AR" sz="2000" b="1" dirty="0" smtClean="0">
                <a:solidFill>
                  <a:srgbClr val="0070C0"/>
                </a:solidFill>
                <a:latin typeface="Arial Narrow" pitchFamily="34" charset="0"/>
                <a:hlinkClick r:id="rId5"/>
              </a:rPr>
              <a:t>mperezaraujo@modernizacion.gob.ar</a:t>
            </a:r>
            <a:endParaRPr lang="es-AR" sz="2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endParaRPr lang="es-AR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7058346" y="986319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8330" y="2923853"/>
            <a:ext cx="3507339" cy="853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4"/>
</p:tagLst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CB1A0D92D7E449CCC92515672F0DE" ma:contentTypeVersion="2" ma:contentTypeDescription="Create a new document." ma:contentTypeScope="" ma:versionID="713f05fa3e9df6c1a92bcd37c4301f9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c2f2f26912f1298df12a058e17252fe8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2E7E14-68AC-489D-9C43-D7E3350DD728}"/>
</file>

<file path=customXml/itemProps2.xml><?xml version="1.0" encoding="utf-8"?>
<ds:datastoreItem xmlns:ds="http://schemas.openxmlformats.org/officeDocument/2006/customXml" ds:itemID="{3F1731A8-5ED7-4EC9-93EA-F6F2B57CD9DF}"/>
</file>

<file path=customXml/itemProps3.xml><?xml version="1.0" encoding="utf-8"?>
<ds:datastoreItem xmlns:ds="http://schemas.openxmlformats.org/officeDocument/2006/customXml" ds:itemID="{1BE2F90D-58A3-41FB-ADBB-4FC867837CC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</TotalTime>
  <Words>235</Words>
  <Application>Microsoft Macintosh PowerPoint</Application>
  <PresentationFormat>Presentación en pantalla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Myriad Pro Cond</vt:lpstr>
      <vt:lpstr>Wingdings</vt:lpstr>
      <vt:lpstr>맑은 고딕</vt:lpstr>
      <vt:lpstr>Tema de Office</vt:lpstr>
      <vt:lpstr>Presentación de PowerPoint</vt:lpstr>
      <vt:lpstr>Presentación de PowerPoint</vt:lpstr>
      <vt:lpstr>ARGENTINA</vt:lpstr>
      <vt:lpstr>WTDC-17: Venue</vt:lpstr>
      <vt:lpstr>General Information</vt:lpstr>
      <vt:lpstr>Visas requirements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Perez Araujo Maria Cecilia</dc:creator>
  <cp:lastModifiedBy>Usuario de Microsoft Office</cp:lastModifiedBy>
  <cp:revision>114</cp:revision>
  <dcterms:modified xsi:type="dcterms:W3CDTF">2017-09-11T07:59:59Z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0x01010095ACB1A0D92D7E449CCC92515672F0DE</vt:lpwstr>
  </property>
</Properties>
</file>